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78" r:id="rId4"/>
    <p:sldId id="261" r:id="rId5"/>
    <p:sldId id="279" r:id="rId6"/>
    <p:sldId id="280" r:id="rId7"/>
    <p:sldId id="281" r:id="rId8"/>
    <p:sldId id="282" r:id="rId9"/>
    <p:sldId id="283" r:id="rId10"/>
    <p:sldId id="27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C61119-579C-C544-A946-71E75C342C84}" v="279" dt="2020-04-21T18:17:11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5"/>
  </p:normalViewPr>
  <p:slideViewPr>
    <p:cSldViewPr snapToGrid="0" snapToObjects="1">
      <p:cViewPr>
        <p:scale>
          <a:sx n="92" d="100"/>
          <a:sy n="92" d="100"/>
        </p:scale>
        <p:origin x="132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191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815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320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34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874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263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289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646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94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886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731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8CAF1-0E4C-464D-AFC9-050C0A554E31}" type="datetimeFigureOut">
              <a:rPr lang="es-ES_tradnl" smtClean="0"/>
              <a:t>21/4/20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631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.tiff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8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microsoft.com/office/2007/relationships/hdphoto" Target="../media/hdphoto2.wdp"/><Relationship Id="rId7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9180F1C-8BC7-E74C-BE88-57B8EDA38911}"/>
              </a:ext>
            </a:extLst>
          </p:cNvPr>
          <p:cNvSpPr/>
          <p:nvPr/>
        </p:nvSpPr>
        <p:spPr>
          <a:xfrm>
            <a:off x="0" y="6588109"/>
            <a:ext cx="8158163" cy="58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1B5CC-BF5F-6849-9BA7-2E342D694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35" r="6689"/>
          <a:stretch/>
        </p:blipFill>
        <p:spPr>
          <a:xfrm>
            <a:off x="8577587" y="4977263"/>
            <a:ext cx="3336377" cy="1669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3E996-D8E9-B04B-BEEB-D0B26FF57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161" y="5071793"/>
            <a:ext cx="6505749" cy="1352636"/>
          </a:xfrm>
        </p:spPr>
        <p:txBody>
          <a:bodyPr anchor="b">
            <a:noAutofit/>
          </a:bodyPr>
          <a:lstStyle/>
          <a:p>
            <a:pPr algn="l"/>
            <a:r>
              <a:rPr lang="en-US" sz="4400" b="1" dirty="0">
                <a:latin typeface="SF Pro Display" pitchFamily="2" charset="0"/>
                <a:ea typeface="SF Pro Display" pitchFamily="2" charset="0"/>
              </a:rPr>
              <a:t>Desarrollo de </a:t>
            </a:r>
            <a:r>
              <a:rPr lang="en-US" sz="4400" b="1" dirty="0" err="1">
                <a:latin typeface="SF Pro Display" pitchFamily="2" charset="0"/>
                <a:ea typeface="SF Pro Display" pitchFamily="2" charset="0"/>
              </a:rPr>
              <a:t>aplicaciones</a:t>
            </a:r>
            <a:r>
              <a:rPr lang="en-US" sz="4400" b="1" dirty="0">
                <a:latin typeface="SF Pro Display" pitchFamily="2" charset="0"/>
                <a:ea typeface="SF Pro Display" pitchFamily="2" charset="0"/>
              </a:rPr>
              <a:t> Android con Kotlin</a:t>
            </a:r>
            <a:br>
              <a:rPr lang="en-US" sz="3200" b="1" dirty="0">
                <a:latin typeface="SF Pro Display" pitchFamily="2" charset="0"/>
                <a:ea typeface="SF Pro Display" pitchFamily="2" charset="0"/>
              </a:rPr>
            </a:br>
            <a:r>
              <a:rPr lang="en-US" sz="2000" dirty="0">
                <a:latin typeface="Courier" pitchFamily="2" charset="0"/>
                <a:ea typeface="SF Pro Display" pitchFamily="2" charset="0"/>
              </a:rPr>
              <a:t> 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r>
              <a:rPr lang="en-US" sz="2000" dirty="0" err="1">
                <a:latin typeface="Courier" pitchFamily="2" charset="0"/>
                <a:ea typeface="SF Pro Display" pitchFamily="2" charset="0"/>
              </a:rPr>
              <a:t>Curso</a:t>
            </a:r>
            <a:r>
              <a:rPr lang="en-US" sz="2000" dirty="0">
                <a:latin typeface="Courier" pitchFamily="2" charset="0"/>
                <a:ea typeface="SF Pro Display" pitchFamily="2" charset="0"/>
              </a:rPr>
              <a:t> para </a:t>
            </a:r>
            <a:r>
              <a:rPr lang="en-US" sz="2000" dirty="0" err="1">
                <a:latin typeface="Courier" pitchFamily="2" charset="0"/>
                <a:ea typeface="SF Pro Display" pitchFamily="2" charset="0"/>
              </a:rPr>
              <a:t>prebecarios</a:t>
            </a:r>
            <a:r>
              <a:rPr lang="en-US" sz="2000" dirty="0">
                <a:latin typeface="Courier" pitchFamily="2" charset="0"/>
                <a:ea typeface="SF Pro Display" pitchFamily="2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urier" pitchFamily="2" charset="0"/>
                <a:ea typeface="SF Pro Display" pitchFamily="2" charset="0"/>
              </a:rPr>
              <a:t>Gen 40</a:t>
            </a:r>
            <a:br>
              <a:rPr lang="en-US" sz="2000" dirty="0">
                <a:solidFill>
                  <a:srgbClr val="00B05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SF Pro Display" pitchFamily="2" charset="0"/>
              </a:rPr>
              <a:t>Instructor: Samuel A. Garrido Sánchez</a:t>
            </a:r>
            <a:endParaRPr lang="es-ES_tradnl" sz="1800" dirty="0">
              <a:solidFill>
                <a:srgbClr val="00B050"/>
              </a:solidFill>
              <a:latin typeface="Courier" pitchFamily="2" charset="0"/>
              <a:ea typeface="SF Pro Display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30D405-65EB-1746-9FB2-1276836ABF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28"/>
          <a:stretch/>
        </p:blipFill>
        <p:spPr>
          <a:xfrm>
            <a:off x="513343" y="2576059"/>
            <a:ext cx="1973232" cy="10753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72B3FE-650A-F44D-AE54-893E763B2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498" y="395859"/>
            <a:ext cx="1092011" cy="798988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F6F59F1B-878D-1D45-8468-D1DF83F39000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7CDFD18-0256-3243-B782-70FEE8039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14976" y="395859"/>
            <a:ext cx="798988" cy="798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4BD4EA-570A-3A4B-9F75-39BC5AE5E6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4550" y="646660"/>
            <a:ext cx="3941287" cy="394128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257054C-6BFC-D947-801C-7D0CCF9FC6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20629" y="1266667"/>
            <a:ext cx="1108495" cy="110849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7EE50D-F365-4141-B68E-99845242AE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14976" y="3788959"/>
            <a:ext cx="798988" cy="79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60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FC8833-6455-0840-A72F-C8722960C38F}"/>
              </a:ext>
            </a:extLst>
          </p:cNvPr>
          <p:cNvSpPr/>
          <p:nvPr/>
        </p:nvSpPr>
        <p:spPr>
          <a:xfrm>
            <a:off x="838200" y="4809944"/>
            <a:ext cx="10515600" cy="1546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 err="1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+mj-cs"/>
              </a:rPr>
              <a:t>Mañana</a:t>
            </a:r>
            <a:r>
              <a:rPr lang="en-US" sz="4800" b="1" kern="12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+mj-cs"/>
              </a:rPr>
              <a:t>:</a:t>
            </a:r>
            <a:endParaRPr lang="en-US" sz="4800" b="1" dirty="0">
              <a:latin typeface="SF Pro Display" pitchFamily="2" charset="0"/>
              <a:ea typeface="SF Pro Display" pitchFamily="2" charset="0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SF Pro Display" pitchFamily="2" charset="0"/>
                <a:ea typeface="SF Pro Display" pitchFamily="2" charset="0"/>
                <a:cs typeface="+mj-cs"/>
              </a:rPr>
              <a:t>Intents, Recycler View, List View, Grid View, Adapters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+mj-cs"/>
              </a:rPr>
              <a:t>Viernes: F</a:t>
            </a:r>
            <a:r>
              <a:rPr lang="en-US" sz="4800" b="1" dirty="0">
                <a:latin typeface="SF Pro Display" pitchFamily="2" charset="0"/>
                <a:ea typeface="SF Pro Display" pitchFamily="2" charset="0"/>
              </a:rPr>
              <a:t>ragments + </a:t>
            </a:r>
            <a:r>
              <a:rPr lang="en-US" sz="4800" b="1" dirty="0">
                <a:latin typeface="SF Pro Display" pitchFamily="2" charset="0"/>
                <a:ea typeface="SF Pro Display" pitchFamily="2" charset="0"/>
                <a:cs typeface="+mj-cs"/>
              </a:rPr>
              <a:t>F</a:t>
            </a:r>
            <a:r>
              <a:rPr lang="en-US" sz="4800" b="1" kern="12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+mj-cs"/>
              </a:rPr>
              <a:t>irebase (Auth y Database) + Maps</a:t>
            </a:r>
            <a:endParaRPr lang="en-US" sz="4400" kern="1200" dirty="0">
              <a:solidFill>
                <a:schemeClr val="tx1"/>
              </a:solidFill>
              <a:latin typeface="SF Pro Display" pitchFamily="2" charset="0"/>
              <a:ea typeface="SF Pro Display" pitchFamily="2" charset="0"/>
              <a:cs typeface="+mj-cs"/>
            </a:endParaRPr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6BC19583-85E6-954D-B0E2-312E60E7E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7B2E5F-1DC8-1C4E-90CD-162994729E90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17412E-5334-BA43-A58F-7C6CFEC8F92C}"/>
              </a:ext>
            </a:extLst>
          </p:cNvPr>
          <p:cNvSpPr/>
          <p:nvPr/>
        </p:nvSpPr>
        <p:spPr>
          <a:xfrm rot="5400000">
            <a:off x="-2952674" y="3694657"/>
            <a:ext cx="6280967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CFFFB8E-1C07-3142-BD0E-09FAE631D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9531" y="402136"/>
            <a:ext cx="908538" cy="9085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7364E29-72EE-F14F-8A6B-EF3798A3DD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330" y="402136"/>
            <a:ext cx="908538" cy="9085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877594-2A3C-ED4C-84F9-CAEBCE006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771" y="1042289"/>
            <a:ext cx="4225744" cy="42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33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Interfaces gráficas en Android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427026" cy="4667250"/>
          </a:xfrm>
        </p:spPr>
        <p:txBody>
          <a:bodyPr>
            <a:normAutofit/>
          </a:bodyPr>
          <a:lstStyle/>
          <a:p>
            <a:r>
              <a:rPr lang="es-ES_tradnl" dirty="0"/>
              <a:t>En Android Studio hay que recordar que la carpeta RES es la que se encarga de las cosas gráficas que contamos en nuestra app.</a:t>
            </a:r>
          </a:p>
          <a:p>
            <a:endParaRPr lang="es-ES_tradnl" dirty="0"/>
          </a:p>
          <a:p>
            <a:r>
              <a:rPr lang="es-ES_tradnl" dirty="0"/>
              <a:t>La más “importante” será la que se encuentra dentro de </a:t>
            </a:r>
            <a:r>
              <a:rPr lang="es-ES_tradnl" dirty="0" err="1"/>
              <a:t>Layout</a:t>
            </a:r>
            <a:r>
              <a:rPr lang="es-ES_tradnl" dirty="0"/>
              <a:t>. </a:t>
            </a:r>
          </a:p>
          <a:p>
            <a:endParaRPr lang="es-ES_tradnl" dirty="0"/>
          </a:p>
          <a:p>
            <a:r>
              <a:rPr lang="es-ES_tradnl" dirty="0"/>
              <a:t>Ahí podremos diseñar nuestras ventanas pero siguiendo una serie de reglas para poder distribuir las cosas dentro del </a:t>
            </a:r>
            <a:r>
              <a:rPr lang="es-ES_tradnl" dirty="0" err="1"/>
              <a:t>Activity</a:t>
            </a:r>
            <a:endParaRPr lang="es-ES_trad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3BC29C-822E-E445-A24D-0E5BE2B074ED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F840D-68D5-384F-B473-3F0EF309B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692" y="1246910"/>
            <a:ext cx="2576617" cy="4580652"/>
          </a:xfrm>
          <a:prstGeom prst="roundRect">
            <a:avLst>
              <a:gd name="adj" fmla="val 26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3AFF98-272D-5241-A430-3870441E84FF}"/>
              </a:ext>
            </a:extLst>
          </p:cNvPr>
          <p:cNvSpPr txBox="1"/>
          <p:nvPr/>
        </p:nvSpPr>
        <p:spPr>
          <a:xfrm>
            <a:off x="9109692" y="5991048"/>
            <a:ext cx="2126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00" b="1" dirty="0"/>
              <a:t>Quién sepa qué es no diga nada.</a:t>
            </a:r>
          </a:p>
        </p:txBody>
      </p:sp>
    </p:spTree>
    <p:extLst>
      <p:ext uri="{BB962C8B-B14F-4D97-AF65-F5344CB8AC3E}">
        <p14:creationId xmlns:p14="http://schemas.microsoft.com/office/powerpoint/2010/main" val="174632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Layout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820891" cy="4667250"/>
          </a:xfrm>
        </p:spPr>
        <p:txBody>
          <a:bodyPr>
            <a:normAutofit fontScale="85000" lnSpcReduction="20000"/>
          </a:bodyPr>
          <a:lstStyle/>
          <a:p>
            <a:r>
              <a:rPr lang="es-ES_tradnl" sz="2400" dirty="0"/>
              <a:t>La distribución de elementos en pantalla puede darse siguiendo estos patrones:</a:t>
            </a:r>
          </a:p>
          <a:p>
            <a:pPr marL="0" indent="0">
              <a:buNone/>
            </a:pPr>
            <a:endParaRPr lang="es-ES_tradnl" sz="2400" dirty="0"/>
          </a:p>
          <a:p>
            <a:pPr marL="0" indent="0">
              <a:buNone/>
            </a:pPr>
            <a:r>
              <a:rPr lang="en-US" sz="2400" b="1" i="1" dirty="0" err="1"/>
              <a:t>LinearLayout</a:t>
            </a:r>
            <a:r>
              <a:rPr lang="en-US" sz="2400" dirty="0"/>
              <a:t>: Dispone los </a:t>
            </a:r>
            <a:r>
              <a:rPr lang="en-US" sz="2400" dirty="0" err="1"/>
              <a:t>elementos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una fila o </a:t>
            </a:r>
            <a:r>
              <a:rPr lang="en-US" sz="2400" dirty="0" err="1"/>
              <a:t>en</a:t>
            </a:r>
            <a:r>
              <a:rPr lang="en-US" sz="2400" dirty="0"/>
              <a:t> una </a:t>
            </a:r>
            <a:r>
              <a:rPr lang="en-US" sz="2400" dirty="0" err="1"/>
              <a:t>columna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b="1" i="1" dirty="0" err="1"/>
              <a:t>TableLayout</a:t>
            </a:r>
            <a:r>
              <a:rPr lang="en-US" sz="2400" dirty="0"/>
              <a:t>: </a:t>
            </a:r>
            <a:r>
              <a:rPr lang="en-US" sz="2400" dirty="0" err="1"/>
              <a:t>Distribuye</a:t>
            </a:r>
            <a:r>
              <a:rPr lang="en-US" sz="2400" dirty="0"/>
              <a:t> los </a:t>
            </a:r>
            <a:r>
              <a:rPr lang="en-US" sz="2400" dirty="0" err="1"/>
              <a:t>elementos</a:t>
            </a:r>
            <a:r>
              <a:rPr lang="en-US" sz="2400" dirty="0"/>
              <a:t> de forma tabular.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b="1" i="1" dirty="0" err="1"/>
              <a:t>RelativeLayout</a:t>
            </a:r>
            <a:r>
              <a:rPr lang="en-US" sz="2400" dirty="0"/>
              <a:t>: Dispone los </a:t>
            </a:r>
            <a:r>
              <a:rPr lang="en-US" sz="2400" dirty="0" err="1"/>
              <a:t>elementos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relación</a:t>
            </a:r>
            <a:r>
              <a:rPr lang="en-US" sz="2400" dirty="0"/>
              <a:t> a </a:t>
            </a:r>
            <a:r>
              <a:rPr lang="en-US" sz="2400" dirty="0" err="1"/>
              <a:t>otro</a:t>
            </a:r>
            <a:r>
              <a:rPr lang="en-US" sz="2400" dirty="0"/>
              <a:t> o al padre.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b="1" i="1" dirty="0" err="1"/>
              <a:t>ConstraintLayout</a:t>
            </a:r>
            <a:r>
              <a:rPr lang="en-US" sz="2400" b="1" i="1" dirty="0"/>
              <a:t>:</a:t>
            </a:r>
            <a:r>
              <a:rPr lang="en-US" sz="2400" dirty="0"/>
              <a:t> </a:t>
            </a:r>
            <a:r>
              <a:rPr lang="en-US" sz="2400" dirty="0" err="1"/>
              <a:t>Versión</a:t>
            </a:r>
            <a:r>
              <a:rPr lang="en-US" sz="2400" dirty="0"/>
              <a:t> </a:t>
            </a:r>
            <a:r>
              <a:rPr lang="en-US" sz="2400" dirty="0" err="1"/>
              <a:t>mejorada</a:t>
            </a:r>
            <a:r>
              <a:rPr lang="en-US" sz="2400" dirty="0"/>
              <a:t> de </a:t>
            </a:r>
            <a:r>
              <a:rPr lang="en-US" sz="2400" dirty="0" err="1"/>
              <a:t>RelativeLayout</a:t>
            </a:r>
            <a:r>
              <a:rPr lang="en-US" sz="2400" dirty="0"/>
              <a:t>, que </a:t>
            </a:r>
            <a:r>
              <a:rPr lang="en-US" sz="2400" dirty="0" err="1"/>
              <a:t>permite</a:t>
            </a:r>
            <a:r>
              <a:rPr lang="en-US" sz="2400" dirty="0"/>
              <a:t> una </a:t>
            </a:r>
            <a:r>
              <a:rPr lang="en-US" sz="2400" dirty="0" err="1"/>
              <a:t>edición</a:t>
            </a:r>
            <a:r>
              <a:rPr lang="en-US" sz="2400" dirty="0"/>
              <a:t> visual </a:t>
            </a:r>
            <a:r>
              <a:rPr lang="en-US" sz="2400" dirty="0" err="1"/>
              <a:t>desde</a:t>
            </a:r>
            <a:r>
              <a:rPr lang="en-US" sz="2400" dirty="0"/>
              <a:t> el editor.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b="1" i="1" dirty="0" err="1"/>
              <a:t>FrameLayout</a:t>
            </a:r>
            <a:r>
              <a:rPr lang="en-US" sz="2400" dirty="0"/>
              <a:t>: </a:t>
            </a:r>
            <a:r>
              <a:rPr lang="en-US" sz="2400" dirty="0" err="1"/>
              <a:t>Permite</a:t>
            </a:r>
            <a:r>
              <a:rPr lang="en-US" sz="2400" dirty="0"/>
              <a:t> el </a:t>
            </a:r>
            <a:r>
              <a:rPr lang="en-US" sz="2400" dirty="0" err="1"/>
              <a:t>cambio</a:t>
            </a:r>
            <a:r>
              <a:rPr lang="en-US" sz="2400" dirty="0"/>
              <a:t> </a:t>
            </a:r>
            <a:r>
              <a:rPr lang="en-US" sz="2400" dirty="0" err="1"/>
              <a:t>dinámico</a:t>
            </a:r>
            <a:r>
              <a:rPr lang="en-US" sz="2400" dirty="0"/>
              <a:t> de los </a:t>
            </a:r>
            <a:r>
              <a:rPr lang="en-US" sz="2400" dirty="0" err="1"/>
              <a:t>elementos</a:t>
            </a:r>
            <a:r>
              <a:rPr lang="en-US" sz="2400" dirty="0"/>
              <a:t> que </a:t>
            </a:r>
            <a:r>
              <a:rPr lang="en-US" sz="2400" dirty="0" err="1"/>
              <a:t>contiene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b="1" i="1" dirty="0" err="1"/>
              <a:t>AbsoluteLayout</a:t>
            </a:r>
            <a:r>
              <a:rPr lang="en-US" sz="2400" b="1" i="1" dirty="0"/>
              <a:t>:</a:t>
            </a:r>
            <a:r>
              <a:rPr lang="en-US" sz="2400" dirty="0"/>
              <a:t> </a:t>
            </a:r>
            <a:r>
              <a:rPr lang="en-US" sz="2400" dirty="0" err="1"/>
              <a:t>Posiciona</a:t>
            </a:r>
            <a:r>
              <a:rPr lang="en-US" sz="2400" dirty="0"/>
              <a:t> los </a:t>
            </a:r>
            <a:r>
              <a:rPr lang="en-US" sz="2400" dirty="0" err="1"/>
              <a:t>elementos</a:t>
            </a:r>
            <a:r>
              <a:rPr lang="en-US" sz="2400" dirty="0"/>
              <a:t> de forma </a:t>
            </a:r>
            <a:r>
              <a:rPr lang="en-US" sz="2400" dirty="0" err="1"/>
              <a:t>absoluta</a:t>
            </a:r>
            <a:r>
              <a:rPr lang="en-US" sz="2400" dirty="0"/>
              <a:t>.</a:t>
            </a:r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3BC29C-822E-E445-A24D-0E5BE2B074ED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2DD707-97A4-ED4D-BB7F-03E9161F5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309" y="805560"/>
            <a:ext cx="1708728" cy="17087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4FB9AD9-146F-9F4A-B536-A905A46BFC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7864" y="3311237"/>
            <a:ext cx="1655618" cy="165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69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165759F2-E50C-D940-A037-1E447C875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5850F4-7188-D144-9C9E-B4B1D748CBB9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BF9775-96CB-AE4F-ACC8-EE6B7F92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Creación de nuestras primeras ventanas o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Activities</a:t>
            </a:r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 en Android Studio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16BA265-01C1-4B4F-9B57-8CFA0F6DF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6672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sz="2400" dirty="0"/>
              <a:t>Como se había mencionado anteriormente, un </a:t>
            </a:r>
            <a:r>
              <a:rPr lang="es-ES" sz="2400" dirty="0" err="1"/>
              <a:t>activity</a:t>
            </a:r>
            <a:r>
              <a:rPr lang="es-ES" sz="2400" dirty="0"/>
              <a:t> es un elemento clase que en pocas palabras es una pantalla.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Dentro de un activity </a:t>
            </a:r>
            <a:r>
              <a:rPr lang="en-US" sz="2400" dirty="0" err="1"/>
              <a:t>podremos</a:t>
            </a:r>
            <a:r>
              <a:rPr lang="en-US" sz="2400" dirty="0"/>
              <a:t> </a:t>
            </a:r>
            <a:r>
              <a:rPr lang="en-US" sz="2400" dirty="0" err="1"/>
              <a:t>colocar</a:t>
            </a:r>
            <a:r>
              <a:rPr lang="en-US" sz="2400" dirty="0"/>
              <a:t> </a:t>
            </a:r>
            <a:r>
              <a:rPr lang="en-US" sz="2400" dirty="0" err="1"/>
              <a:t>elementos</a:t>
            </a:r>
            <a:r>
              <a:rPr lang="en-US" sz="2400" dirty="0"/>
              <a:t> </a:t>
            </a:r>
            <a:r>
              <a:rPr lang="en-US" sz="2400" dirty="0" err="1"/>
              <a:t>gráficos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botones</a:t>
            </a:r>
            <a:r>
              <a:rPr lang="en-US" sz="2400" dirty="0"/>
              <a:t>, vistas, switches, etc.</a:t>
            </a:r>
          </a:p>
          <a:p>
            <a:r>
              <a:rPr lang="es-ES_tradnl" sz="2400" dirty="0"/>
              <a:t>Para crear </a:t>
            </a:r>
            <a:r>
              <a:rPr lang="es-ES_tradnl" sz="2400" dirty="0" err="1"/>
              <a:t>activities</a:t>
            </a:r>
            <a:r>
              <a:rPr lang="es-ES_tradnl" sz="2400" dirty="0"/>
              <a:t> de la mejor manera tendremos que seguir estos pasos en nuestro proyecto de Android:</a:t>
            </a:r>
          </a:p>
          <a:p>
            <a:pPr lvl="1"/>
            <a:r>
              <a:rPr lang="es-ES_tradnl" sz="2000" dirty="0" err="1"/>
              <a:t>Click</a:t>
            </a:r>
            <a:r>
              <a:rPr lang="es-ES_tradnl" sz="2000" dirty="0"/>
              <a:t> derecho en cualquier carpeta del proyecto, de preferencia sobre la carpeta de los archivos .</a:t>
            </a:r>
            <a:r>
              <a:rPr lang="es-ES_tradnl" sz="2000" dirty="0" err="1"/>
              <a:t>kt</a:t>
            </a:r>
            <a:endParaRPr lang="es-ES_tradnl" sz="2000" dirty="0"/>
          </a:p>
          <a:p>
            <a:pPr lvl="1"/>
            <a:r>
              <a:rPr lang="es-ES_tradnl" sz="2000" dirty="0"/>
              <a:t>New -&gt; </a:t>
            </a:r>
            <a:r>
              <a:rPr lang="es-ES_tradnl" sz="2000" dirty="0" err="1"/>
              <a:t>Activity</a:t>
            </a:r>
            <a:r>
              <a:rPr lang="es-ES_tradnl" sz="2000" dirty="0"/>
              <a:t> -&gt; </a:t>
            </a:r>
            <a:r>
              <a:rPr lang="es-ES_tradnl" sz="2000" dirty="0" err="1"/>
              <a:t>Empty</a:t>
            </a:r>
            <a:r>
              <a:rPr lang="es-ES_tradnl" sz="2000" dirty="0"/>
              <a:t> </a:t>
            </a:r>
            <a:r>
              <a:rPr lang="es-ES_tradnl" sz="2000" dirty="0" err="1"/>
              <a:t>Activity</a:t>
            </a:r>
            <a:r>
              <a:rPr lang="es-ES_tradnl" sz="2000" dirty="0"/>
              <a:t> (por ahora)</a:t>
            </a:r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209275-88DB-ED48-860B-378F49C4E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435" y="2051211"/>
            <a:ext cx="1935026" cy="37062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ACFAF1-84EB-D946-BEF3-43B4890FD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038" y="1156817"/>
            <a:ext cx="2027066" cy="54950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895F2-2C2D-3F49-9B3E-2F488283D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4218" y="2051211"/>
            <a:ext cx="2706794" cy="33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5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EE1F7-9D34-A046-AD74-2B03ECDA9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1945" cy="4351338"/>
          </a:xfrm>
        </p:spPr>
        <p:txBody>
          <a:bodyPr>
            <a:normAutofit fontScale="85000" lnSpcReduction="20000"/>
          </a:bodyPr>
          <a:lstStyle/>
          <a:p>
            <a:r>
              <a:rPr lang="es-ES_tradnl" dirty="0"/>
              <a:t>Dentro de los archivo XML en la carpeta </a:t>
            </a:r>
            <a:r>
              <a:rPr lang="es-ES_tradnl" dirty="0" err="1"/>
              <a:t>Layout</a:t>
            </a:r>
            <a:r>
              <a:rPr lang="es-ES_tradnl" dirty="0"/>
              <a:t>, al darles </a:t>
            </a:r>
            <a:r>
              <a:rPr lang="es-ES_tradnl" dirty="0" err="1"/>
              <a:t>click</a:t>
            </a:r>
            <a:r>
              <a:rPr lang="es-ES_tradnl" dirty="0"/>
              <a:t> encontraremos una </a:t>
            </a:r>
            <a:r>
              <a:rPr lang="es-ES_tradnl" dirty="0" err="1"/>
              <a:t>intefaz</a:t>
            </a:r>
            <a:r>
              <a:rPr lang="es-ES_tradnl" dirty="0"/>
              <a:t> parecida a ésta:</a:t>
            </a:r>
          </a:p>
          <a:p>
            <a:endParaRPr lang="es-ES_tradnl" dirty="0"/>
          </a:p>
          <a:p>
            <a:r>
              <a:rPr lang="es-ES_tradnl" dirty="0"/>
              <a:t>Para cambiar de tipo vista código, vista gráfica o ambas seleccionar estos botones en la esquina superior derecha</a:t>
            </a:r>
          </a:p>
          <a:p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/>
              <a:t>Si su proyecto aún está sincronizando, esperar a que termine para mostrarles la vista.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67A50F-BACB-4A46-87DF-7DF2877F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>
                <a:latin typeface="SF Pro Display" pitchFamily="2" charset="0"/>
                <a:ea typeface="SF Pro Display" pitchFamily="2" charset="0"/>
              </a:rPr>
              <a:t>Vista de contructor de interfaz GUI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E090B-3308-634F-AB2A-0E8850AE6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726" y="1825625"/>
            <a:ext cx="6088365" cy="4180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DC964-B5AA-6D46-AEB3-3A3D79D0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193" y="4545119"/>
            <a:ext cx="1609770" cy="5949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827E2E-E290-FA43-AA63-D08A006E25B5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F971F07-AA4A-5141-BFC6-0306C9952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5036" y="678830"/>
            <a:ext cx="852055" cy="852055"/>
          </a:xfrm>
          <a:prstGeom prst="rect">
            <a:avLst/>
          </a:prstGeom>
        </p:spPr>
      </p:pic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42A9E906-E69F-7E48-B3B6-EC74E1EE1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34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383A8A8-F959-FE44-B09C-CCD80F9DA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3496"/>
            <a:ext cx="2768600" cy="4279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67A50F-BACB-4A46-87DF-7DF2877F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Poner elementos gráficos en sus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activities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827E2E-E290-FA43-AA63-D08A006E25B5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42A9E906-E69F-7E48-B3B6-EC74E1EE1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61013-E371-B34A-BCE6-DD1DD4ADCE44}"/>
              </a:ext>
            </a:extLst>
          </p:cNvPr>
          <p:cNvSpPr txBox="1"/>
          <p:nvPr/>
        </p:nvSpPr>
        <p:spPr>
          <a:xfrm>
            <a:off x="4073236" y="1863496"/>
            <a:ext cx="696883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SF Pro Display" pitchFamily="2" charset="0"/>
                <a:ea typeface="SF Pro Display" pitchFamily="2" charset="0"/>
              </a:rPr>
              <a:t>Recordarán estos elementos gráficos en tu teléfono, verdad? Bueno como actividad pongan algunos </a:t>
            </a:r>
            <a:r>
              <a:rPr lang="es-ES_tradnl" sz="2400" b="1" dirty="0">
                <a:latin typeface="SF Pro Display" pitchFamily="2" charset="0"/>
                <a:ea typeface="SF Pro Display" pitchFamily="2" charset="0"/>
              </a:rPr>
              <a:t>widgets</a:t>
            </a:r>
            <a:r>
              <a:rPr lang="es-ES_tradnl" sz="2400" dirty="0">
                <a:latin typeface="SF Pro Display" pitchFamily="2" charset="0"/>
                <a:ea typeface="SF Pro Display" pitchFamily="2" charset="0"/>
              </a:rPr>
              <a:t> a su </a:t>
            </a:r>
            <a:r>
              <a:rPr lang="es-ES_tradnl" sz="2400" dirty="0" err="1">
                <a:latin typeface="SF Pro Display" pitchFamily="2" charset="0"/>
                <a:ea typeface="SF Pro Display" pitchFamily="2" charset="0"/>
              </a:rPr>
              <a:t>activity</a:t>
            </a:r>
            <a:r>
              <a:rPr lang="es-ES_tradnl" sz="2400" dirty="0">
                <a:latin typeface="SF Pro Display" pitchFamily="2" charset="0"/>
                <a:ea typeface="SF Pro Display" pitchFamily="2" charset="0"/>
              </a:rPr>
              <a:t> y armen su primera pantalla.</a:t>
            </a:r>
          </a:p>
          <a:p>
            <a:endParaRPr lang="es-ES_tradnl" sz="2400" dirty="0">
              <a:latin typeface="SF Pro Display" pitchFamily="2" charset="0"/>
              <a:ea typeface="SF Pro Display" pitchFamily="2" charset="0"/>
            </a:endParaRPr>
          </a:p>
          <a:p>
            <a:endParaRPr lang="es-ES_tradnl" sz="2400" dirty="0">
              <a:latin typeface="SF Pro Display" pitchFamily="2" charset="0"/>
              <a:ea typeface="SF Pro Display" pitchFamily="2" charset="0"/>
            </a:endParaRPr>
          </a:p>
          <a:p>
            <a:r>
              <a:rPr lang="es-ES_tradnl" sz="2400" dirty="0">
                <a:latin typeface="SF Pro Display" pitchFamily="2" charset="0"/>
                <a:ea typeface="SF Pro Display" pitchFamily="2" charset="0"/>
              </a:rPr>
              <a:t>Para colocar los tenemos de 2 formas, a manera de código o arrastrando cada uno de los elementos a la pantalla.</a:t>
            </a:r>
          </a:p>
          <a:p>
            <a:endParaRPr lang="es-ES_tradnl" sz="2400" dirty="0">
              <a:latin typeface="SF Pro Display" pitchFamily="2" charset="0"/>
              <a:ea typeface="SF Pro Display" pitchFamily="2" charset="0"/>
            </a:endParaRPr>
          </a:p>
          <a:p>
            <a:r>
              <a:rPr lang="es-ES_tradnl" sz="2400" b="1" dirty="0">
                <a:latin typeface="SF Pro Display" pitchFamily="2" charset="0"/>
                <a:ea typeface="SF Pro Display" pitchFamily="2" charset="0"/>
              </a:rPr>
              <a:t>Intenten construir sus pantallas.</a:t>
            </a:r>
          </a:p>
          <a:p>
            <a:endParaRPr lang="es-ES_tradnl" dirty="0">
              <a:latin typeface="SF Pro Display" pitchFamily="2" charset="0"/>
              <a:ea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791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EE1F7-9D34-A046-AD74-2B03ECDA9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9400" cy="3933825"/>
          </a:xfrm>
        </p:spPr>
        <p:txBody>
          <a:bodyPr>
            <a:normAutofit fontScale="92500"/>
          </a:bodyPr>
          <a:lstStyle/>
          <a:p>
            <a:r>
              <a:rPr lang="es-ES_tradnl" dirty="0"/>
              <a:t>La forma en que se distribuyen los elementos depende mucho de cómo se lo indiquemos.</a:t>
            </a:r>
          </a:p>
          <a:p>
            <a:endParaRPr lang="es-ES_tradnl" dirty="0"/>
          </a:p>
          <a:p>
            <a:r>
              <a:rPr lang="es-ES_tradnl" dirty="0"/>
              <a:t>Si es Linear </a:t>
            </a:r>
            <a:r>
              <a:rPr lang="es-ES_tradnl" dirty="0" err="1"/>
              <a:t>Layout</a:t>
            </a:r>
            <a:r>
              <a:rPr lang="es-ES_tradnl" dirty="0"/>
              <a:t> se irán apilando elemento debajo del otro. Para este es importante colocar:</a:t>
            </a:r>
          </a:p>
          <a:p>
            <a:endParaRPr lang="es-ES_tradnl" dirty="0"/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android:layout_height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android:layout_width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android:orientation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="vertical"</a:t>
            </a:r>
            <a:endParaRPr lang="es-ES_tradnl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67A50F-BACB-4A46-87DF-7DF2877F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De vuelta a los tipos de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layout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827E2E-E290-FA43-AA63-D08A006E25B5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42A9E906-E69F-7E48-B3B6-EC74E1EE1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25A771-022C-E94F-A986-4780F9E9C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442" y="5753100"/>
            <a:ext cx="6337300" cy="11049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BF7264E-F9B8-0A4F-8414-3AF5D4423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1418" y="480194"/>
            <a:ext cx="1925782" cy="19257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ACBD08-7105-2D44-8BFC-34E1AE21D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600" y="2543486"/>
            <a:ext cx="3950791" cy="285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17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47F891E-55AB-DE4E-B92C-F702C92FC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El más recomendado usar: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Constraint</a:t>
            </a:r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Layout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DA7FE-A431-6349-BBE6-EBE2F72F2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470" y="1853045"/>
            <a:ext cx="3593329" cy="35933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3AFBF5-CE3F-A842-B0E3-749EE9CB6774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2323B0A3-7103-DC49-8CC9-5B21A6565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4DC417D-BEB6-7049-8793-9ABB3F89B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9400" cy="3933825"/>
          </a:xfrm>
        </p:spPr>
        <p:txBody>
          <a:bodyPr>
            <a:normAutofit/>
          </a:bodyPr>
          <a:lstStyle/>
          <a:p>
            <a:r>
              <a:rPr lang="es-ES_tradnl" dirty="0"/>
              <a:t>Este tipo de </a:t>
            </a:r>
            <a:r>
              <a:rPr lang="es-ES_tradnl" dirty="0" err="1"/>
              <a:t>layout</a:t>
            </a:r>
            <a:r>
              <a:rPr lang="es-ES_tradnl" dirty="0"/>
              <a:t> necesita referencias con respecto de quién llevar proporción.</a:t>
            </a:r>
          </a:p>
          <a:p>
            <a:r>
              <a:rPr lang="es-ES_tradnl" dirty="0"/>
              <a:t>El ejemplo más simple que puede ocurrirse son los móviles de planetas que tienen que unirse cada uno con otro para que no se caiga. Y si ya atamos la tierra con la luna no hace falta en sentido contrario.</a:t>
            </a:r>
          </a:p>
          <a:p>
            <a:r>
              <a:rPr lang="es-ES_tradnl" dirty="0"/>
              <a:t>Este </a:t>
            </a:r>
            <a:r>
              <a:rPr lang="es-ES_tradnl" dirty="0" err="1"/>
              <a:t>layout</a:t>
            </a:r>
            <a:r>
              <a:rPr lang="es-ES_tradnl" dirty="0"/>
              <a:t> se ajustará a los tamaños de pantalla de los dispositivos que se instalen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E579B4-8EAF-AD47-91B8-65D649493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9564" y="354674"/>
            <a:ext cx="1222663" cy="13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1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7AFA8-AFD3-E340-8C6D-6A9404855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346" y="1863496"/>
            <a:ext cx="3798454" cy="43933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BA7DC01-9AFE-4E49-ACA2-794BE6F22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El menos recomendado de usar: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Absolute</a:t>
            </a:r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Layout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473884-0199-9949-B2FA-391DDC0BBB8A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2D624083-E803-4C41-854F-4A9A732F4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61022B-EA24-A64E-9170-CDA51930B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9400" cy="3933825"/>
          </a:xfrm>
        </p:spPr>
        <p:txBody>
          <a:bodyPr>
            <a:normAutofit/>
          </a:bodyPr>
          <a:lstStyle/>
          <a:p>
            <a:r>
              <a:rPr lang="es-ES_tradnl" dirty="0"/>
              <a:t>Este </a:t>
            </a:r>
            <a:r>
              <a:rPr lang="es-ES_tradnl" dirty="0" err="1"/>
              <a:t>layout</a:t>
            </a:r>
            <a:r>
              <a:rPr lang="es-ES_tradnl" dirty="0"/>
              <a:t> hasta se encuentra </a:t>
            </a:r>
            <a:r>
              <a:rPr lang="es-ES_tradnl" dirty="0" err="1"/>
              <a:t>deprecatado</a:t>
            </a:r>
            <a:r>
              <a:rPr lang="es-ES_tradnl" dirty="0"/>
              <a:t> que significa que google ya no le dará soporte.</a:t>
            </a:r>
          </a:p>
          <a:p>
            <a:r>
              <a:rPr lang="es-ES_tradnl" dirty="0"/>
              <a:t>Este </a:t>
            </a:r>
            <a:r>
              <a:rPr lang="es-ES_tradnl" dirty="0" err="1"/>
              <a:t>layout</a:t>
            </a:r>
            <a:r>
              <a:rPr lang="es-ES_tradnl" dirty="0"/>
              <a:t> permite que coloques los elementos dados coordenadas empezando por la esquina superior izquierda pero no es reajustable y a menos que solo sea una app para el tamaño y proporciones de tu teléfono, no será útil para los demás.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6AE06D3-96B3-344E-ACB1-EFCB9D28E4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3927" y="1461307"/>
            <a:ext cx="1059873" cy="10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75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635</Words>
  <Application>Microsoft Macintosh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Courier</vt:lpstr>
      <vt:lpstr>Courier New</vt:lpstr>
      <vt:lpstr>SF Pro Display</vt:lpstr>
      <vt:lpstr>Office Theme</vt:lpstr>
      <vt:lpstr>Desarrollo de aplicaciones Android con Kotlin   Curso para prebecarios Gen 40 Instructor: Samuel A. Garrido Sánchez</vt:lpstr>
      <vt:lpstr>Interfaces gráficas en Android Studio</vt:lpstr>
      <vt:lpstr>Layout</vt:lpstr>
      <vt:lpstr>Creación de nuestras primeras ventanas o Activities en Android Studio</vt:lpstr>
      <vt:lpstr>Vista de contructor de interfaz GUI</vt:lpstr>
      <vt:lpstr>Poner elementos gráficos en sus activities</vt:lpstr>
      <vt:lpstr>De vuelta a los tipos de layout</vt:lpstr>
      <vt:lpstr>El más recomendado usar: Constraint Layout</vt:lpstr>
      <vt:lpstr>El menos recomendado de usar: Absolute Layout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aplicaciones Android con Kotlin   Curso para prebecarios Gen 40 Instructor: Samuel A. Garrido Sánchez</dc:title>
  <dc:creator>SAMUEL ARTURO GARRIDO SANCHEZ</dc:creator>
  <cp:lastModifiedBy>SAMUEL ARTURO GARRIDO SANCHEZ</cp:lastModifiedBy>
  <cp:revision>16</cp:revision>
  <dcterms:created xsi:type="dcterms:W3CDTF">2020-04-19T21:28:52Z</dcterms:created>
  <dcterms:modified xsi:type="dcterms:W3CDTF">2020-04-22T18:53:27Z</dcterms:modified>
</cp:coreProperties>
</file>